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56"/>
  </p:notesMasterIdLst>
  <p:sldIdLst>
    <p:sldId id="256" r:id="rId3"/>
    <p:sldId id="1962" r:id="rId4"/>
    <p:sldId id="1859" r:id="rId5"/>
    <p:sldId id="361" r:id="rId6"/>
    <p:sldId id="1963" r:id="rId7"/>
    <p:sldId id="290" r:id="rId8"/>
    <p:sldId id="261" r:id="rId9"/>
    <p:sldId id="340" r:id="rId10"/>
    <p:sldId id="376" r:id="rId11"/>
    <p:sldId id="377" r:id="rId12"/>
    <p:sldId id="374" r:id="rId13"/>
    <p:sldId id="375" r:id="rId14"/>
    <p:sldId id="379" r:id="rId15"/>
    <p:sldId id="269" r:id="rId16"/>
    <p:sldId id="350" r:id="rId17"/>
    <p:sldId id="380" r:id="rId18"/>
    <p:sldId id="271" r:id="rId19"/>
    <p:sldId id="343" r:id="rId20"/>
    <p:sldId id="342" r:id="rId21"/>
    <p:sldId id="344" r:id="rId22"/>
    <p:sldId id="381" r:id="rId23"/>
    <p:sldId id="382" r:id="rId24"/>
    <p:sldId id="273" r:id="rId25"/>
    <p:sldId id="355" r:id="rId26"/>
    <p:sldId id="262" r:id="rId27"/>
    <p:sldId id="359" r:id="rId28"/>
    <p:sldId id="365" r:id="rId29"/>
    <p:sldId id="367" r:id="rId30"/>
    <p:sldId id="364" r:id="rId31"/>
    <p:sldId id="372" r:id="rId32"/>
    <p:sldId id="373" r:id="rId33"/>
    <p:sldId id="368" r:id="rId34"/>
    <p:sldId id="370" r:id="rId35"/>
    <p:sldId id="369" r:id="rId36"/>
    <p:sldId id="352" r:id="rId37"/>
    <p:sldId id="360" r:id="rId38"/>
    <p:sldId id="353" r:id="rId39"/>
    <p:sldId id="357" r:id="rId40"/>
    <p:sldId id="274" r:id="rId41"/>
    <p:sldId id="356" r:id="rId42"/>
    <p:sldId id="362" r:id="rId43"/>
    <p:sldId id="1967" r:id="rId44"/>
    <p:sldId id="358" r:id="rId45"/>
    <p:sldId id="363" r:id="rId46"/>
    <p:sldId id="291" r:id="rId47"/>
    <p:sldId id="329" r:id="rId48"/>
    <p:sldId id="341" r:id="rId49"/>
    <p:sldId id="299" r:id="rId50"/>
    <p:sldId id="301" r:id="rId51"/>
    <p:sldId id="333" r:id="rId52"/>
    <p:sldId id="302" r:id="rId53"/>
    <p:sldId id="303" r:id="rId54"/>
    <p:sldId id="304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BEF273-DFD0-488D-9C11-FC59DE9565A8}" v="64" dt="2019-06-14T00:57:32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7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D983A-E425-4A34-BCDB-40ADE3B9F73D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A996F-349C-4603-9413-4ADFCDC4C6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8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howardhinnant.github.io/dining_philosophers.html#Explanation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 minutes, code in 28 font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60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50">
                <a:latin typeface="Calibri"/>
                <a:cs typeface="Calibri"/>
              </a:rPr>
              <a:t>Sy: The booth is outside of Aurora D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9/17/2019 10:23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95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http://howardhinnant.github.io/dining_philosophers.html#Explanation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1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4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cppcon.qbstores.com/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4259F-E2EC-451E-90A1-7C67739E0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E531C-2FB2-4B57-A4EA-AA22E1EC8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0CC86-B40B-4373-95AF-0A263DE23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CD6CF-7B63-4AE8-B33C-3943C8312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5F6CF-85C6-464C-9CF8-F07E0F41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0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D54F3-189D-40C1-A4AD-E8A85E80F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98603-5EDC-41EE-AFB0-948C74AD7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32DC-0D2F-4022-99DF-80176BAD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F9CB-5320-41F3-80DE-2CFF78E3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A0670-8DC2-4185-95E8-DBA59E2F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8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166B9A-79A8-4590-8FEC-8033C4AED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4292F-40C4-4B3C-BC4D-1BE411511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C5137-B56D-4D43-AB55-ED05F226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72169-F5FB-4217-8245-41818BFD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5D716-A2BE-470F-8D62-5AB8CD6F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58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861037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C218872-A930-4FEE-8709-AD572F1E06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5300">
                        <a14:foregroundMark x1="80950" y1="42500" x2="80500" y2="47900"/>
                        <a14:foregroundMark x1="86250" y1="44400" x2="85750" y2="49600"/>
                        <a14:foregroundMark x1="88000" y1="42300" x2="88000" y2="44800"/>
                        <a14:foregroundMark x1="84900" y1="46000" x2="84900" y2="46000"/>
                        <a14:foregroundMark x1="88150" y1="54400" x2="88150" y2="54400"/>
                        <a14:foregroundMark x1="94600" y1="43100" x2="95300" y2="48300"/>
                        <a14:backgroundMark x1="53650" y1="44200" x2="52700" y2="49000"/>
                        <a14:backgroundMark x1="46550" y1="40400" x2="43250" y2="39200"/>
                        <a14:backgroundMark x1="66150" y1="42500" x2="66150" y2="4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78646" t="28125" r="1667" b="29375"/>
          <a:stretch/>
        </p:blipFill>
        <p:spPr>
          <a:xfrm>
            <a:off x="584200" y="6106490"/>
            <a:ext cx="224954" cy="2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13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644943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432697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397900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37712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25675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2815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11FA-E737-4402-B536-ACB576B6D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D3D84-7692-4FB4-A98C-619B26F99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C575C-EBD0-4B35-9872-606FFE42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08B4-53AC-4BC2-AA7D-7E08C9F8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E0323-882C-4356-9089-4827292E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90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8267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486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348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6121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93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9436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1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9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79948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8">
          <p15:clr>
            <a:srgbClr val="A4A3A4"/>
          </p15:clr>
        </p15:guide>
        <p15:guide id="7" pos="962">
          <p15:clr>
            <a:srgbClr val="A4A3A4"/>
          </p15:clr>
        </p15:guide>
        <p15:guide id="8" pos="1374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49">
          <p15:clr>
            <a:srgbClr val="A4A3A4"/>
          </p15:clr>
        </p15:guide>
        <p15:guide id="12" pos="2560">
          <p15:clr>
            <a:srgbClr val="A4A3A4"/>
          </p15:clr>
        </p15:guide>
        <p15:guide id="13" pos="2745">
          <p15:clr>
            <a:srgbClr val="A4A3A4"/>
          </p15:clr>
        </p15:guide>
        <p15:guide id="14" pos="3156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27">
          <p15:clr>
            <a:srgbClr val="A4A3A4"/>
          </p15:clr>
        </p15:guide>
        <p15:guide id="20" pos="4938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3">
          <p15:clr>
            <a:srgbClr val="A4A3A4"/>
          </p15:clr>
        </p15:guide>
        <p15:guide id="24" pos="6122">
          <p15:clr>
            <a:srgbClr val="A4A3A4"/>
          </p15:clr>
        </p15:guide>
        <p15:guide id="25" pos="6309">
          <p15:clr>
            <a:srgbClr val="A4A3A4"/>
          </p15:clr>
        </p15:guide>
        <p15:guide id="26" pos="6718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4">
          <p15:clr>
            <a:srgbClr val="5ACBF0"/>
          </p15:clr>
        </p15:guide>
        <p15:guide id="29" orient="horz" pos="1270">
          <p15:clr>
            <a:srgbClr val="5ACBF0"/>
          </p15:clr>
        </p15:guide>
        <p15:guide id="30" orient="horz" pos="289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2625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802461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51367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AD72-4027-44EC-8EF6-1E4328EB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73A93-B9E5-43CD-BFFD-900BE9831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7A65F-7BE8-492F-8D08-A93ACE8C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6E926-68A4-4B07-932E-C55AC5E5B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743ED-D08F-4CED-9A4F-601661408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908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0710420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9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9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57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60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26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7866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3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1577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3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691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162AF-05F3-4793-B814-88B771CEA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5817-9E6F-42D1-BCF9-2A49BDF63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DE89-B755-46BC-A979-FF9B085D2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1782A-21E5-46E8-918C-5573DD487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4B42F-1322-4175-B50B-6B4CD475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9BA7E-E6C4-430B-9110-D39986C8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244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51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2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2246128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6116A-1BA9-4D0C-9A21-09549A076D61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49E29-29D7-42F2-AAFD-B4B40E7F3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8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blipFill>
            <a:blip r:embed="rId2"/>
            <a:stretch>
              <a:fillRect/>
            </a:stretch>
          </a:blipFill>
        </p:spPr>
        <p:txBody>
          <a:bodyPr bIns="1005840" anchor="ctr">
            <a:noAutofit/>
          </a:bodyPr>
          <a:lstStyle>
            <a:lvl1pPr marL="0" indent="0" algn="ctr">
              <a:buNone/>
              <a:defRPr sz="10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a screenshot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 </a:t>
            </a:r>
          </a:p>
        </p:txBody>
      </p:sp>
    </p:spTree>
    <p:extLst>
      <p:ext uri="{BB962C8B-B14F-4D97-AF65-F5344CB8AC3E}">
        <p14:creationId xmlns:p14="http://schemas.microsoft.com/office/powerpoint/2010/main" val="11889630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4C10A-C7FA-475D-BE5F-8880EF953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24C98-ED89-4CDF-BC0F-89C794DB0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3FD5E-DDE1-4960-8338-8D87FCE11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FEF19-A685-4BE0-B102-2AEEC8071E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6CB116-D98B-48DB-A680-7DAAFD703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79309-4C2C-4388-B8A7-7C40CCA94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FA3D49-89E5-42B1-A997-8A249101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1FC5E-22A2-4510-ACF1-6BDE3906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9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23ECE-C67B-4D4D-A535-B6AF2AB9B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B4F3B5-B31D-45F3-A7C9-24176DE5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07286-7E06-4880-BF93-6EFAE10B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56306-0EAD-4232-AC41-84D36C32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1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D70FD-5975-4C0A-BC61-1A4A7A4A5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C1A90-297D-457D-BF73-D9D5782C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26AB0-16C2-4D3C-9B49-64042D00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3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0212F-61C1-4B96-8C5C-7CC1F1E8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49E67-45B6-487E-AEB6-DB64F3142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92396-7910-4E56-B3A5-0DC0CC20A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E9409-2091-488F-AD8C-7C0FB0F2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D5908-E99E-4625-8730-4B2AA856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66A01-3004-45D5-B4F8-894932486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5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AA4F-D1DE-424A-B25B-22DEBC4A1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651135-132A-4733-B4F5-6BE5E749C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A9933-333E-4DA3-96C9-9376E9FB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C6C0B-3943-4ECB-B839-14A3358D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32EB8-CD33-4D93-AEDD-5A97F54BA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7DF85-47A9-43F8-BE01-2F0E5A872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3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E3C09-89F8-4FE4-8766-64CBD20B4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E729A-FF0B-426D-8BEA-05DB4919E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9730C-7CC8-4E17-8171-4C52968A3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0920D-0C0D-43E5-B5ED-BBD1D1F08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66084-3A25-48AE-A58D-A26B4B742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09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200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ion@Microsoft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witter.com/MalwareMinigu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howardhinnant.github.io/dining_philosophers.html#Explanat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OpwhTbulmk" TargetMode="External"/><Relationship Id="rId2" Type="http://schemas.openxmlformats.org/officeDocument/2006/relationships/hyperlink" Target="https://devblogs.microsoft.com/cppblog/using-c17-parallel-algorithms-for-better-performance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2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openxmlformats.org/officeDocument/2006/relationships/hyperlink" Target="https://aka.ms/cppcon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cppcon2019.sched.com/event/Sfnt/upgrade-from-permissive-c-to-modern-c-with-visual-studio-2019?iframe=yes&amp;w=100%25&amp;sidebar=no&amp;bg=no" TargetMode="External"/><Relationship Id="rId13" Type="http://schemas.openxmlformats.org/officeDocument/2006/relationships/hyperlink" Target="https://cppcon2019.sched.com/event/Sfs1/dont-package-your-libraries-write-packagable-libraries-part-2?iframe=yes&amp;w=100%25&amp;sidebar=no&amp;bg=no" TargetMode="External"/><Relationship Id="rId3" Type="http://schemas.openxmlformats.org/officeDocument/2006/relationships/hyperlink" Target="https://cppcon2019.sched.com/event/Sfcs/programming-with-c-modules-guide-for-the-working?iframe=yes&amp;w=100%25&amp;sidebar=no&amp;bg=no" TargetMode="External"/><Relationship Id="rId7" Type="http://schemas.openxmlformats.org/officeDocument/2006/relationships/hyperlink" Target="https://cppcon2019.sched.com/event/Sfpg/c-standard-library-little-things?iframe=yes&amp;w=100%25&amp;sidebar=no&amp;bg=no" TargetMode="External"/><Relationship Id="rId12" Type="http://schemas.openxmlformats.org/officeDocument/2006/relationships/hyperlink" Target="https://cppcon2019.sched.com/event/SfYc/killing-uninitialized-memory-prot?iframe=yes&amp;w=100%25&amp;sidebar=no&amp;bg=no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ppcon2019.sched.com/event/SfpX/abusing-compiler-tools?iframe=yes&amp;w=100%25&amp;sidebar=no&amp;bg=no" TargetMode="External"/><Relationship Id="rId11" Type="http://schemas.openxmlformats.org/officeDocument/2006/relationships/hyperlink" Target="https://cppcon2019.sched.com/event/Sfrc/lifetime-analysis-for-everyone?iframe=yes&amp;w=100%25&amp;sidebar=no&amp;bg=no" TargetMode="External"/><Relationship Id="rId5" Type="http://schemas.openxmlformats.org/officeDocument/2006/relationships/hyperlink" Target="https://cppcon2019.sched.com/event/SfnM/whats-new-in-visual-studio-code-for-c-development-remote-development-intellisense-builddebug-vcpkg-and-more?iframe=yes&amp;w=100%25&amp;sidebar=no&amp;bg=no" TargetMode="External"/><Relationship Id="rId15" Type="http://schemas.openxmlformats.org/officeDocument/2006/relationships/hyperlink" Target="https://cppcon2019.sched.com/event/SiVW/de-fragmenting-c-making-exceptions-and-rtti-more-affordable-and-usable-simplifying-c-6-of-n?iframe=yes&amp;w=100%25&amp;sidebar=no&amp;bg=no" TargetMode="External"/><Relationship Id="rId10" Type="http://schemas.openxmlformats.org/officeDocument/2006/relationships/hyperlink" Target="https://cppcon2019.sched.com/event/SfrT/c-sanitizers-and-fuzzing-for-the-windows-platform-using-new-compilers-visual-studio-and-azure?iframe=yes&amp;w=100%25&amp;sidebar=no&amp;bg=no" TargetMode="External"/><Relationship Id="rId4" Type="http://schemas.openxmlformats.org/officeDocument/2006/relationships/hyperlink" Target="https://sched.co/SfdJ" TargetMode="External"/><Relationship Id="rId9" Type="http://schemas.openxmlformats.org/officeDocument/2006/relationships/hyperlink" Target="https://cppcon2019.sched.com/event/Sfpd/how-to-herd-1000-libraries?iframe=yes&amp;w=100%25&amp;sidebar=no&amp;bg=no" TargetMode="External"/><Relationship Id="rId14" Type="http://schemas.openxmlformats.org/officeDocument/2006/relationships/hyperlink" Target="https://cppcon2019.sched.com/event/Sft8/floating-point-charconv-making-your-code-10x-faster-with-c17s-final-boss?iframe=yes&amp;w=100%25&amp;sidebar=no&amp;bg=no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illyONeal/14_cpp_features_in_40_minute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mpiler_suppor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Template:Nutshell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el.is/c++draft/support.limits.general" TargetMode="External"/><Relationship Id="rId2" Type="http://schemas.openxmlformats.org/officeDocument/2006/relationships/hyperlink" Target="http://eel.is/c++draft/cpp.predefin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el.is/c++draft/cpp.con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090E-7A75-4FBF-867C-56FF217271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C++ Standard Library</a:t>
            </a:r>
            <a:br>
              <a:rPr lang="en-US" dirty="0"/>
            </a:br>
            <a:r>
              <a:rPr lang="en-US" dirty="0"/>
              <a:t>‘Little Things’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506B92-C453-4773-B726-B15C6491E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Billy O’Neal, Visual C++ Libraries</a:t>
            </a:r>
          </a:p>
          <a:p>
            <a:r>
              <a:rPr lang="en-US" dirty="0">
                <a:hlinkClick r:id="rId3"/>
              </a:rPr>
              <a:t>bion@Microsoft.com</a:t>
            </a:r>
            <a:endParaRPr lang="en-US" dirty="0"/>
          </a:p>
          <a:p>
            <a:r>
              <a:rPr lang="en-US" dirty="0">
                <a:hlinkClick r:id="rId4"/>
              </a:rPr>
              <a:t>@</a:t>
            </a:r>
            <a:r>
              <a:rPr lang="en-US" dirty="0" err="1">
                <a:hlinkClick r:id="rId4"/>
              </a:rPr>
              <a:t>MalwareMinigun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99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C2065-39B0-4E5D-ADE5-4EE8B057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std::clamp (C++17)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F79DAF-756F-4B49-BDD2-6695CB14ADF0}"/>
              </a:ext>
            </a:extLst>
          </p:cNvPr>
          <p:cNvSpPr/>
          <p:nvPr/>
        </p:nvSpPr>
        <p:spPr>
          <a:xfrm>
            <a:off x="796853" y="1409643"/>
            <a:ext cx="1007343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&lt;algorithm&gt;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a = std::clamp(1234,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b = std::clamp(11,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c = std::clamp(0,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(a ==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(b == 11);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(c == 10);</a:t>
            </a:r>
          </a:p>
        </p:txBody>
      </p:sp>
    </p:spTree>
    <p:extLst>
      <p:ext uri="{BB962C8B-B14F-4D97-AF65-F5344CB8AC3E}">
        <p14:creationId xmlns:p14="http://schemas.microsoft.com/office/powerpoint/2010/main" val="202780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84FF6-1E42-4E1B-812F-6E73F7C7C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Equivalent to moving out a T, and move assigning over 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7A0A4A-0780-4DD8-931D-B8D1B8D41C04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42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2C3F4B-6C5E-4465-832A-7FC8BDF7AA5A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4" name="Callout: Up Arrow 3">
            <a:extLst>
              <a:ext uri="{FF2B5EF4-FFF2-40B4-BE49-F238E27FC236}">
                <a16:creationId xmlns:a16="http://schemas.microsoft.com/office/drawing/2014/main" id="{8767A8F8-EF96-427C-A6F2-9E2C536CBC9F}"/>
              </a:ext>
            </a:extLst>
          </p:cNvPr>
          <p:cNvSpPr/>
          <p:nvPr/>
        </p:nvSpPr>
        <p:spPr>
          <a:xfrm>
            <a:off x="4793022" y="4254896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std::forward</a:t>
            </a:r>
          </a:p>
        </p:txBody>
      </p:sp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F7257FE1-114F-4C8E-B7B5-48F204CA2A33}"/>
              </a:ext>
            </a:extLst>
          </p:cNvPr>
          <p:cNvSpPr/>
          <p:nvPr/>
        </p:nvSpPr>
        <p:spPr>
          <a:xfrm>
            <a:off x="951328" y="4724903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std::move!</a:t>
            </a:r>
          </a:p>
        </p:txBody>
      </p:sp>
      <p:sp>
        <p:nvSpPr>
          <p:cNvPr id="3" name="Callout: Down Arrow 2">
            <a:extLst>
              <a:ext uri="{FF2B5EF4-FFF2-40B4-BE49-F238E27FC236}">
                <a16:creationId xmlns:a16="http://schemas.microsoft.com/office/drawing/2014/main" id="{937C651A-4444-49D0-8AC2-D3F54755CE48}"/>
              </a:ext>
            </a:extLst>
          </p:cNvPr>
          <p:cNvSpPr/>
          <p:nvPr/>
        </p:nvSpPr>
        <p:spPr>
          <a:xfrm>
            <a:off x="4575050" y="1690688"/>
            <a:ext cx="2356486" cy="1585813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</a:t>
            </a:r>
          </a:p>
        </p:txBody>
      </p:sp>
    </p:spTree>
    <p:extLst>
      <p:ext uri="{BB962C8B-B14F-4D97-AF65-F5344CB8AC3E}">
        <p14:creationId xmlns:p14="http://schemas.microsoft.com/office/powerpoint/2010/main" val="1154829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7C242-2BC9-4C4D-916D-2F84A8E2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28E686-88A9-49BA-8CA0-AA1296889A06}"/>
              </a:ext>
            </a:extLst>
          </p:cNvPr>
          <p:cNvCxnSpPr>
            <a:cxnSpLocks/>
          </p:cNvCxnSpPr>
          <p:nvPr/>
        </p:nvCxnSpPr>
        <p:spPr>
          <a:xfrm>
            <a:off x="4149969" y="3788228"/>
            <a:ext cx="643094" cy="8742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059272-E113-44F1-8592-2ED27AAC3DE5}"/>
              </a:ext>
            </a:extLst>
          </p:cNvPr>
          <p:cNvSpPr/>
          <p:nvPr/>
        </p:nvSpPr>
        <p:spPr>
          <a:xfrm>
            <a:off x="2250831" y="4787125"/>
            <a:ext cx="82898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std::exchange(member, {});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2026BB-9DC0-4FF1-AA9B-CCE877343332}"/>
              </a:ext>
            </a:extLst>
          </p:cNvPr>
          <p:cNvSpPr/>
          <p:nvPr/>
        </p:nvSpPr>
        <p:spPr>
          <a:xfrm>
            <a:off x="740228" y="1636171"/>
            <a:ext cx="852770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old = std::move(member);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member = {};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old;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440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5D3C-E403-4BC0-BE37-33108E87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: </a:t>
            </a:r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A8636-D376-4BF1-926B-4BBA27C09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72376" cy="4351338"/>
          </a:xfrm>
        </p:spPr>
        <p:txBody>
          <a:bodyPr/>
          <a:lstStyle/>
          <a:p>
            <a:r>
              <a:rPr lang="en-US" dirty="0"/>
              <a:t>Takes multiple locks using a deadlock avoidance algorithm</a:t>
            </a:r>
          </a:p>
          <a:p>
            <a:r>
              <a:rPr lang="en-US" dirty="0"/>
              <a:t>Oblivious to mutex type, scheduler, etc.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BE4D80-4F33-4241-9536-729A1B911CDA}"/>
              </a:ext>
            </a:extLst>
          </p:cNvPr>
          <p:cNvSpPr/>
          <p:nvPr/>
        </p:nvSpPr>
        <p:spPr>
          <a:xfrm>
            <a:off x="2128541" y="3297710"/>
            <a:ext cx="68848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...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MutexTypes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99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E2B32-99D6-4356-9640-5D4F165ED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ED2D91-5FC9-4893-9252-3775C9897715}"/>
              </a:ext>
            </a:extLst>
          </p:cNvPr>
          <p:cNvSpPr/>
          <p:nvPr/>
        </p:nvSpPr>
        <p:spPr>
          <a:xfrm>
            <a:off x="702906" y="1352568"/>
            <a:ext cx="1112831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mutable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shared_mutex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m;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int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modify_both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a,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b)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lock(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takes both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    // mutexes without deadlock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std::swap(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// both mutexes are unlocked upon exiting the scope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0816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97BF-D306-40E1-B8AC-3A984B84D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7BA0-87BD-4C55-B1E7-5955077BB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98275" cy="4351338"/>
          </a:xfrm>
        </p:spPr>
        <p:txBody>
          <a:bodyPr/>
          <a:lstStyle/>
          <a:p>
            <a:r>
              <a:rPr lang="en-US" dirty="0"/>
              <a:t>More efficient than defining a lock ordering, see </a:t>
            </a:r>
            <a:r>
              <a:rPr lang="en-US" dirty="0">
                <a:hlinkClick r:id="rId2"/>
              </a:rPr>
              <a:t>http://howardhinnant.github.io/dining_philosophers.html#Explanation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D5E52-8EF4-46F2-AE74-8B09CE7BD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141" y="2706194"/>
            <a:ext cx="5195559" cy="39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59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6F1F-AC8B-4094-A57C-78CDF8325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AABA-83AF-4626-89C0-B37C0DB7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std::sort(a, b, </a:t>
            </a:r>
            <a:r>
              <a:rPr lang="en-US" dirty="0" err="1"/>
              <a:t>pred</a:t>
            </a:r>
            <a:r>
              <a:rPr lang="en-US" dirty="0"/>
              <a:t>) =&gt; std::sort(</a:t>
            </a:r>
            <a:r>
              <a:rPr lang="en-US" dirty="0">
                <a:solidFill>
                  <a:srgbClr val="FF0000"/>
                </a:solidFill>
              </a:rPr>
              <a:t>std::execution::par</a:t>
            </a:r>
            <a:r>
              <a:rPr lang="en-US" dirty="0"/>
              <a:t>, a, b, </a:t>
            </a:r>
            <a:r>
              <a:rPr lang="en-US" dirty="0" err="1"/>
              <a:t>pred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blog post for more nitty gritty: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https://devblogs.microsoft.com/cppblog/using-c17-parallel-algorithms-for-better-performance/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my talk last year for how this works inside MSVC: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https://youtu.be/nOpwhTbulmk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46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15AC-2624-4A1C-9A13-39B35E811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59C16-9CC1-445C-A7F8-FF644454DC80}"/>
              </a:ext>
            </a:extLst>
          </p:cNvPr>
          <p:cNvSpPr/>
          <p:nvPr/>
        </p:nvSpPr>
        <p:spPr>
          <a:xfrm>
            <a:off x="838200" y="1417169"/>
            <a:ext cx="1071530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state.PauseTiming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vector&lt;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&gt; data(r0);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fill_with_random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state.ResumeTiming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sort(execution::par,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data.begin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data.end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less&lt;&gt;{});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597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185F-5613-4386-BB9B-C96F0ADBA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pic>
        <p:nvPicPr>
          <p:cNvPr id="4" name="Picture 3" descr="Release parallel algorithms benchmark results.">
            <a:extLst>
              <a:ext uri="{FF2B5EF4-FFF2-40B4-BE49-F238E27FC236}">
                <a16:creationId xmlns:a16="http://schemas.microsoft.com/office/drawing/2014/main" id="{DF59F43E-E299-44E3-A65B-9744E2DCB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393" y="1441265"/>
            <a:ext cx="4509681" cy="4976949"/>
          </a:xfrm>
          <a:prstGeom prst="rect">
            <a:avLst/>
          </a:prstGeom>
        </p:spPr>
      </p:pic>
      <p:pic>
        <p:nvPicPr>
          <p:cNvPr id="5" name="Picture 4" descr="Debug parallel algorithm benchmark results">
            <a:extLst>
              <a:ext uri="{FF2B5EF4-FFF2-40B4-BE49-F238E27FC236}">
                <a16:creationId xmlns:a16="http://schemas.microsoft.com/office/drawing/2014/main" id="{7DCCFA6F-224E-46FE-864B-F56478ED9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21" y="1441266"/>
            <a:ext cx="4509680" cy="49769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75FED2-BC67-4519-828C-E25327EA1A86}"/>
              </a:ext>
            </a:extLst>
          </p:cNvPr>
          <p:cNvSpPr txBox="1"/>
          <p:nvPr/>
        </p:nvSpPr>
        <p:spPr>
          <a:xfrm>
            <a:off x="1976664" y="3052576"/>
            <a:ext cx="82827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Example output, see parallel_sort.cpp on GitHub</a:t>
            </a:r>
          </a:p>
        </p:txBody>
      </p:sp>
    </p:spTree>
    <p:extLst>
      <p:ext uri="{BB962C8B-B14F-4D97-AF65-F5344CB8AC3E}">
        <p14:creationId xmlns:p14="http://schemas.microsoft.com/office/powerpoint/2010/main" val="740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urple, indoor, table&#10;&#10;Description automatically generated">
            <a:extLst>
              <a:ext uri="{FF2B5EF4-FFF2-40B4-BE49-F238E27FC236}">
                <a16:creationId xmlns:a16="http://schemas.microsoft.com/office/drawing/2014/main" id="{E4A04754-1985-4CF6-98E9-093C327CC0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 descr="A group of people in a room&#10;&#10;Description automatically generated">
            <a:extLst>
              <a:ext uri="{FF2B5EF4-FFF2-40B4-BE49-F238E27FC236}">
                <a16:creationId xmlns:a16="http://schemas.microsoft.com/office/drawing/2014/main" id="{92E6492E-31A6-4152-8FDD-EDD6A6BB6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333" y="0"/>
            <a:ext cx="4910667" cy="276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6A1471-309E-440E-9542-7398E16C0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208E67-8985-408F-962E-A381E2F3AA0C}"/>
              </a:ext>
            </a:extLst>
          </p:cNvPr>
          <p:cNvGrpSpPr/>
          <p:nvPr/>
        </p:nvGrpSpPr>
        <p:grpSpPr>
          <a:xfrm>
            <a:off x="568579" y="2641027"/>
            <a:ext cx="4965445" cy="647700"/>
            <a:chOff x="667633" y="4986146"/>
            <a:chExt cx="4965445" cy="64770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E3FE3F-09DD-4533-B068-8A32F6ED56AD}"/>
                </a:ext>
              </a:extLst>
            </p:cNvPr>
            <p:cNvSpPr txBox="1"/>
            <p:nvPr/>
          </p:nvSpPr>
          <p:spPr>
            <a:xfrm>
              <a:off x="1368793" y="4986832"/>
              <a:ext cx="4264285" cy="635559"/>
            </a:xfrm>
            <a:prstGeom prst="rect">
              <a:avLst/>
            </a:prstGeom>
            <a:solidFill>
              <a:srgbClr val="FFAE00"/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Mon – Thu</a:t>
              </a:r>
              <a:endParaRPr kumimoji="0" lang="en-US" sz="1765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Outside</a:t>
              </a:r>
              <a:r>
                <a:rPr kumimoji="0" lang="en-US" sz="1765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Aurora D</a:t>
              </a: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3FF7744-79A6-4088-83EE-B62AF6B09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1E745-862E-4DA3-B5DA-083E3A7CA330}"/>
              </a:ext>
            </a:extLst>
          </p:cNvPr>
          <p:cNvSpPr/>
          <p:nvPr/>
        </p:nvSpPr>
        <p:spPr bwMode="auto">
          <a:xfrm>
            <a:off x="0" y="491086"/>
            <a:ext cx="4029075" cy="647700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3DA7F-033F-4BF5-8C1D-FD3A8CDF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1726627"/>
          </a:xfrm>
        </p:spPr>
        <p:txBody>
          <a:bodyPr/>
          <a:lstStyle/>
          <a:p>
            <a:r>
              <a:rPr lang="en-US" sz="3600"/>
              <a:t>Come say hi </a:t>
            </a:r>
            <a:r>
              <a:rPr lang="en-US" sz="3600">
                <a:solidFill>
                  <a:schemeClr val="accent4">
                    <a:lumMod val="60000"/>
                    <a:lumOff val="40000"/>
                  </a:schemeClr>
                </a:solidFill>
              </a:rPr>
              <a:t>🗣</a:t>
            </a:r>
            <a:br>
              <a:rPr lang="en-US" sz="3600"/>
            </a:br>
            <a:br>
              <a:rPr lang="en-US" sz="3600"/>
            </a:br>
            <a:r>
              <a:rPr lang="en-US" sz="3600"/>
              <a:t>Visit our Microsoft booth</a:t>
            </a:r>
          </a:p>
        </p:txBody>
      </p:sp>
    </p:spTree>
    <p:extLst>
      <p:ext uri="{BB962C8B-B14F-4D97-AF65-F5344CB8AC3E}">
        <p14:creationId xmlns:p14="http://schemas.microsoft.com/office/powerpoint/2010/main" val="331877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9B49E-D56E-4679-96A0-3C389A0B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Parallel Algorithms (C++17)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EBB641-93B4-433B-A678-1B2B2B4A69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532673"/>
              </p:ext>
            </p:extLst>
          </p:nvPr>
        </p:nvGraphicFramePr>
        <p:xfrm>
          <a:off x="936241" y="1523999"/>
          <a:ext cx="10355607" cy="4714617"/>
        </p:xfrm>
        <a:graphic>
          <a:graphicData uri="http://schemas.openxmlformats.org/drawingml/2006/table">
            <a:tbl>
              <a:tblPr/>
              <a:tblGrid>
                <a:gridCol w="3815224">
                  <a:extLst>
                    <a:ext uri="{9D8B030D-6E8A-4147-A177-3AD203B41FA5}">
                      <a16:colId xmlns:a16="http://schemas.microsoft.com/office/drawing/2014/main" val="130884499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85979598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3753753134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2475401819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373323573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041071285"/>
                    </a:ext>
                  </a:extLst>
                </a:gridCol>
                <a:gridCol w="1271741">
                  <a:extLst>
                    <a:ext uri="{9D8B030D-6E8A-4147-A177-3AD203B41FA5}">
                      <a16:colId xmlns:a16="http://schemas.microsoft.com/office/drawing/2014/main" val="576813010"/>
                    </a:ext>
                  </a:extLst>
                </a:gridCol>
                <a:gridCol w="1430708">
                  <a:extLst>
                    <a:ext uri="{9D8B030D-6E8A-4147-A177-3AD203B41FA5}">
                      <a16:colId xmlns:a16="http://schemas.microsoft.com/office/drawing/2014/main" val="3902270918"/>
                    </a:ext>
                  </a:extLst>
                </a:gridCol>
              </a:tblGrid>
              <a:tr h="455525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Debug, 32 cores</a:t>
                      </a:r>
                    </a:p>
                  </a:txBody>
                  <a:tcPr marL="218652" marR="218652" marT="109326" marB="109326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61366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2819498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188767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808893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223733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35919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125174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663487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01299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055615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836911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3121075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33218766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66167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41.07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966414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02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521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D728-4754-4F73-BE4A-7F8F1A21F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79D502-A976-436D-A751-B9D7F3C966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092801"/>
              </p:ext>
            </p:extLst>
          </p:nvPr>
        </p:nvGraphicFramePr>
        <p:xfrm>
          <a:off x="1170564" y="1523999"/>
          <a:ext cx="9963010" cy="4676422"/>
        </p:xfrm>
        <a:graphic>
          <a:graphicData uri="http://schemas.openxmlformats.org/drawingml/2006/table">
            <a:tbl>
              <a:tblPr/>
              <a:tblGrid>
                <a:gridCol w="3786846">
                  <a:extLst>
                    <a:ext uri="{9D8B030D-6E8A-4147-A177-3AD203B41FA5}">
                      <a16:colId xmlns:a16="http://schemas.microsoft.com/office/drawing/2014/main" val="2138888926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1442730545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2006938714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3417250549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075971712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482941695"/>
                    </a:ext>
                  </a:extLst>
                </a:gridCol>
                <a:gridCol w="1104497">
                  <a:extLst>
                    <a:ext uri="{9D8B030D-6E8A-4147-A177-3AD203B41FA5}">
                      <a16:colId xmlns:a16="http://schemas.microsoft.com/office/drawing/2014/main" val="3167025747"/>
                    </a:ext>
                  </a:extLst>
                </a:gridCol>
                <a:gridCol w="1262281">
                  <a:extLst>
                    <a:ext uri="{9D8B030D-6E8A-4147-A177-3AD203B41FA5}">
                      <a16:colId xmlns:a16="http://schemas.microsoft.com/office/drawing/2014/main" val="3369691296"/>
                    </a:ext>
                  </a:extLst>
                </a:gridCol>
              </a:tblGrid>
              <a:tr h="451496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Release, 32 cores</a:t>
                      </a:r>
                    </a:p>
                  </a:txBody>
                  <a:tcPr marL="216718" marR="216718" marT="108359" marB="10835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15910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8065426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16091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68746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000380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7415577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84325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1594994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762362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13093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29794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309516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58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978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2E09-CDCC-4546-B6B7-F9BCC6A30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 Algorithms (C++17)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199832-088B-40F4-9224-7691EABA51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398622"/>
              </p:ext>
            </p:extLst>
          </p:nvPr>
        </p:nvGraphicFramePr>
        <p:xfrm>
          <a:off x="838200" y="1441058"/>
          <a:ext cx="10515599" cy="4944300"/>
        </p:xfrm>
        <a:graphic>
          <a:graphicData uri="http://schemas.openxmlformats.org/drawingml/2006/table">
            <a:tbl>
              <a:tblPr/>
              <a:tblGrid>
                <a:gridCol w="3996880">
                  <a:extLst>
                    <a:ext uri="{9D8B030D-6E8A-4147-A177-3AD203B41FA5}">
                      <a16:colId xmlns:a16="http://schemas.microsoft.com/office/drawing/2014/main" val="2007672676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4217203789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1702969317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2238396726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4273244004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3287938635"/>
                    </a:ext>
                  </a:extLst>
                </a:gridCol>
                <a:gridCol w="1165757">
                  <a:extLst>
                    <a:ext uri="{9D8B030D-6E8A-4147-A177-3AD203B41FA5}">
                      <a16:colId xmlns:a16="http://schemas.microsoft.com/office/drawing/2014/main" val="2745479627"/>
                    </a:ext>
                  </a:extLst>
                </a:gridCol>
                <a:gridCol w="1332293">
                  <a:extLst>
                    <a:ext uri="{9D8B030D-6E8A-4147-A177-3AD203B41FA5}">
                      <a16:colId xmlns:a16="http://schemas.microsoft.com/office/drawing/2014/main" val="1654240676"/>
                    </a:ext>
                  </a:extLst>
                </a:gridCol>
              </a:tblGrid>
              <a:tr h="476538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 (4 Core Laptop)</a:t>
                      </a:r>
                    </a:p>
                  </a:txBody>
                  <a:tcPr marL="228738" marR="228738" marT="114369" marB="11436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01553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79498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19405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80760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6726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5250513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4084236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322501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870897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888784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609420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453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7671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783A78-4F67-4C3F-B309-9CD71858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47E23A-D48F-4632-ABAD-49B79CCED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member of maps and sets that does just what it says – bool to ask if an element is in the container</a:t>
            </a:r>
          </a:p>
          <a:p>
            <a:r>
              <a:rPr lang="en-US" dirty="0"/>
              <a:t>Alternative to find() != end() or count() != 0</a:t>
            </a:r>
          </a:p>
        </p:txBody>
      </p:sp>
    </p:spTree>
    <p:extLst>
      <p:ext uri="{BB962C8B-B14F-4D97-AF65-F5344CB8AC3E}">
        <p14:creationId xmlns:p14="http://schemas.microsoft.com/office/powerpoint/2010/main" val="41574417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C0D8-0DF9-408D-B9A7-81E3386B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CBA80-9E21-4863-87E2-156122E15DC6}"/>
              </a:ext>
            </a:extLst>
          </p:cNvPr>
          <p:cNvSpPr/>
          <p:nvPr/>
        </p:nvSpPr>
        <p:spPr>
          <a:xfrm>
            <a:off x="195943" y="1443841"/>
            <a:ext cx="116324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371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A3EB-E713-44FC-A95E-8B9E1F61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48F7B-3DA2-400A-AC92-EB4FA4FD0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elements from maps or sets, and mutate them or reinsert them later</a:t>
            </a:r>
          </a:p>
          <a:p>
            <a:r>
              <a:rPr lang="en-US" dirty="0"/>
              <a:t>Combine maps and sets into each other with the merge member</a:t>
            </a:r>
          </a:p>
          <a:p>
            <a:r>
              <a:rPr lang="en-US" dirty="0"/>
              <a:t>No allocations</a:t>
            </a:r>
          </a:p>
        </p:txBody>
      </p:sp>
    </p:spTree>
    <p:extLst>
      <p:ext uri="{BB962C8B-B14F-4D97-AF65-F5344CB8AC3E}">
        <p14:creationId xmlns:p14="http://schemas.microsoft.com/office/powerpoint/2010/main" val="75105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DCC6C-001B-42ED-84C4-B2F784D9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06812-9B92-4E29-8A71-DEF7C2185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Node-based containers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C53BFE-313E-4055-A598-9AFF2632D7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list (C++98/03)</a:t>
            </a:r>
          </a:p>
          <a:p>
            <a:r>
              <a:rPr lang="en-US" dirty="0" err="1"/>
              <a:t>forward_list</a:t>
            </a:r>
            <a:r>
              <a:rPr lang="en-US" dirty="0"/>
              <a:t> (C++11)</a:t>
            </a:r>
          </a:p>
          <a:p>
            <a:r>
              <a:rPr lang="en-US" dirty="0"/>
              <a:t>(multi)set</a:t>
            </a:r>
          </a:p>
          <a:p>
            <a:r>
              <a:rPr lang="en-US" dirty="0"/>
              <a:t>(multi)map</a:t>
            </a:r>
          </a:p>
          <a:p>
            <a:r>
              <a:rPr lang="en-US" dirty="0"/>
              <a:t>unordered_(multi)set</a:t>
            </a:r>
          </a:p>
          <a:p>
            <a:r>
              <a:rPr lang="en-US" dirty="0"/>
              <a:t>unordered_(multi)map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544BD9-2661-4A27-B0EA-F951613C7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Not node-based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4B6C4C5-FBEA-4AE9-9A26-435E725FCAC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array</a:t>
            </a:r>
          </a:p>
          <a:p>
            <a:r>
              <a:rPr lang="en-US" dirty="0"/>
              <a:t>deque*</a:t>
            </a:r>
          </a:p>
          <a:p>
            <a:r>
              <a:rPr lang="en-US" dirty="0"/>
              <a:t>vector</a:t>
            </a:r>
          </a:p>
          <a:p>
            <a:r>
              <a:rPr lang="en-US" dirty="0"/>
              <a:t>vector&lt;bool&gt;</a:t>
            </a:r>
          </a:p>
          <a:p>
            <a:r>
              <a:rPr lang="en-US" dirty="0"/>
              <a:t>string</a:t>
            </a:r>
          </a:p>
          <a:p>
            <a:r>
              <a:rPr lang="en-US" dirty="0" err="1"/>
              <a:t>bitset</a:t>
            </a:r>
            <a:endParaRPr lang="en-US" dirty="0"/>
          </a:p>
          <a:p>
            <a:r>
              <a:rPr lang="en-US" dirty="0" err="1"/>
              <a:t>valarray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95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9258812" y="2006144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2353657" y="1989742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2341356" y="2006144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2341356" y="4015364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2341356" y="3445402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9226009" y="3429000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7591298" y="328548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5523988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3490166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</p:spTree>
    <p:extLst>
      <p:ext uri="{BB962C8B-B14F-4D97-AF65-F5344CB8AC3E}">
        <p14:creationId xmlns:p14="http://schemas.microsoft.com/office/powerpoint/2010/main" val="12066475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DD39D4-72B5-447E-BC4E-8346FAE81AB7}"/>
              </a:ext>
            </a:extLst>
          </p:cNvPr>
          <p:cNvCxnSpPr/>
          <p:nvPr/>
        </p:nvCxnSpPr>
        <p:spPr>
          <a:xfrm>
            <a:off x="9625120" y="2688527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871CAAF-2096-4BB3-99F1-08AE8E67F879}"/>
              </a:ext>
            </a:extLst>
          </p:cNvPr>
          <p:cNvSpPr/>
          <p:nvPr/>
        </p:nvSpPr>
        <p:spPr>
          <a:xfrm>
            <a:off x="10130157" y="2471205"/>
            <a:ext cx="446949" cy="4346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5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164CE5C-922C-46BD-9914-8C55A76B94BF}"/>
              </a:ext>
            </a:extLst>
          </p:cNvPr>
          <p:cNvSpPr/>
          <p:nvPr/>
        </p:nvSpPr>
        <p:spPr>
          <a:xfrm>
            <a:off x="5420793" y="1394153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D9C1F56-20C3-47AE-A4CF-2E20F1A5BDB5}"/>
              </a:ext>
            </a:extLst>
          </p:cNvPr>
          <p:cNvSpPr/>
          <p:nvPr/>
        </p:nvSpPr>
        <p:spPr>
          <a:xfrm>
            <a:off x="3871507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684E9D-FA77-4D85-B7B7-5C27CAC2FB62}"/>
              </a:ext>
            </a:extLst>
          </p:cNvPr>
          <p:cNvSpPr/>
          <p:nvPr/>
        </p:nvSpPr>
        <p:spPr>
          <a:xfrm>
            <a:off x="6836132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48A105-DD6E-415E-B0F4-DA619ED58B40}"/>
              </a:ext>
            </a:extLst>
          </p:cNvPr>
          <p:cNvSpPr/>
          <p:nvPr/>
        </p:nvSpPr>
        <p:spPr>
          <a:xfrm>
            <a:off x="1808982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15E1B8-9459-4342-9331-CAF35FD024AC}"/>
              </a:ext>
            </a:extLst>
          </p:cNvPr>
          <p:cNvSpPr/>
          <p:nvPr/>
        </p:nvSpPr>
        <p:spPr>
          <a:xfrm>
            <a:off x="4060127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94C0F9C-7462-4CF1-BF9F-76C1BE06C8D0}"/>
              </a:ext>
            </a:extLst>
          </p:cNvPr>
          <p:cNvSpPr/>
          <p:nvPr/>
        </p:nvSpPr>
        <p:spPr>
          <a:xfrm>
            <a:off x="6569605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70AA15-B1CA-4933-9966-F088CA15CAEB}"/>
              </a:ext>
            </a:extLst>
          </p:cNvPr>
          <p:cNvSpPr/>
          <p:nvPr/>
        </p:nvSpPr>
        <p:spPr>
          <a:xfrm>
            <a:off x="8919159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C6466A-4938-4F62-A797-D91F0D7C3DC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826911" y="2197841"/>
            <a:ext cx="1549286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513E32-F610-4C19-81A7-331E3FEA91F1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6376197" y="2197841"/>
            <a:ext cx="1415339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88D4D3-B967-44C3-A2F3-570AFC30D629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2764386" y="3306329"/>
            <a:ext cx="2062525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BEAD341-5F2C-443E-BADA-562C61246D14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4826911" y="3306329"/>
            <a:ext cx="188620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D45CC5-1CD4-4425-8CAF-E1304CA9DC2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flipH="1">
            <a:off x="7525009" y="3306329"/>
            <a:ext cx="2665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0F9FE9-8D0C-4181-BE0B-0FD80B4A6804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7791536" y="3306329"/>
            <a:ext cx="20830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5185401D-059E-42E9-9432-210D5800CB8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DF58F44-B314-4FB7-826D-A1864FAE2309}"/>
              </a:ext>
            </a:extLst>
          </p:cNvPr>
          <p:cNvSpPr/>
          <p:nvPr/>
        </p:nvSpPr>
        <p:spPr>
          <a:xfrm>
            <a:off x="5140596" y="5213037"/>
            <a:ext cx="1910808" cy="8036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7F7FC3-F0B8-4181-AEBD-5ACC88354CFE}"/>
              </a:ext>
            </a:extLst>
          </p:cNvPr>
          <p:cNvCxnSpPr>
            <a:endCxn id="27" idx="1"/>
          </p:cNvCxnSpPr>
          <p:nvPr/>
        </p:nvCxnSpPr>
        <p:spPr>
          <a:xfrm>
            <a:off x="2415164" y="4507076"/>
            <a:ext cx="2725432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EAB9B30-F881-4596-BC52-A0A712AEEB20}"/>
              </a:ext>
            </a:extLst>
          </p:cNvPr>
          <p:cNvCxnSpPr>
            <a:endCxn id="27" idx="1"/>
          </p:cNvCxnSpPr>
          <p:nvPr/>
        </p:nvCxnSpPr>
        <p:spPr>
          <a:xfrm>
            <a:off x="3272842" y="4507076"/>
            <a:ext cx="186775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EEFEC34-019D-4E07-84CE-43757781AD6A}"/>
              </a:ext>
            </a:extLst>
          </p:cNvPr>
          <p:cNvCxnSpPr>
            <a:endCxn id="27" idx="1"/>
          </p:cNvCxnSpPr>
          <p:nvPr/>
        </p:nvCxnSpPr>
        <p:spPr>
          <a:xfrm>
            <a:off x="4559699" y="4515341"/>
            <a:ext cx="580897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177DFD7-FE55-4663-9889-1D0B0F5D1E6D}"/>
              </a:ext>
            </a:extLst>
          </p:cNvPr>
          <p:cNvCxnSpPr>
            <a:endCxn id="27" idx="1"/>
          </p:cNvCxnSpPr>
          <p:nvPr/>
        </p:nvCxnSpPr>
        <p:spPr>
          <a:xfrm flipH="1">
            <a:off x="5140596" y="4507076"/>
            <a:ext cx="34990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C4B7F-7C2D-428F-B291-3E8DF0795D5B}"/>
              </a:ext>
            </a:extLst>
          </p:cNvPr>
          <p:cNvCxnSpPr>
            <a:endCxn id="27" idx="3"/>
          </p:cNvCxnSpPr>
          <p:nvPr/>
        </p:nvCxnSpPr>
        <p:spPr>
          <a:xfrm>
            <a:off x="7051404" y="4507076"/>
            <a:ext cx="0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1B1534F-AE43-4F12-996D-5FAC8D0DDE62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7051404" y="4515341"/>
            <a:ext cx="960872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059899C-600E-4C5E-AA66-49E81B0EBAED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15341"/>
            <a:ext cx="2445235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1A170F3-4EC4-42F9-80CD-371425B49E3A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07076"/>
            <a:ext cx="3289927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11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530B74C7-1E5E-4404-8FF8-4E8858034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02" b="94270" l="1522" r="99058">
                        <a14:foregroundMark x1="1667" y1="7699" x2="7536" y2="3402"/>
                        <a14:foregroundMark x1="2095" y1="77193" x2="2319" y2="89526"/>
                        <a14:foregroundMark x1="1804" y1="61156" x2="1912" y2="67092"/>
                        <a14:foregroundMark x1="1594" y1="49597" x2="1733" y2="57230"/>
                        <a14:foregroundMark x1="2971" y1="90600" x2="6304" y2="92838"/>
                        <a14:foregroundMark x1="9928" y1="92838" x2="9058" y2="82901"/>
                        <a14:foregroundMark x1="8913" y1="79588" x2="42174" y2="76634"/>
                        <a14:foregroundMark x1="42174" y1="76634" x2="66522" y2="80483"/>
                        <a14:foregroundMark x1="66522" y1="80483" x2="80870" y2="80125"/>
                        <a14:foregroundMark x1="80870" y1="80125" x2="86884" y2="80662"/>
                        <a14:foregroundMark x1="86884" y1="80662" x2="92826" y2="80483"/>
                        <a14:foregroundMark x1="92826" y1="80483" x2="95072" y2="80483"/>
                        <a14:foregroundMark x1="97101" y1="78245" x2="96884" y2="15756"/>
                        <a14:foregroundMark x1="96884" y1="15756" x2="89855" y2="11370"/>
                        <a14:foregroundMark x1="89855" y1="11370" x2="43696" y2="8236"/>
                        <a14:foregroundMark x1="43696" y1="8236" x2="37971" y2="6177"/>
                        <a14:foregroundMark x1="37971" y1="6177" x2="10797" y2="4208"/>
                        <a14:foregroundMark x1="10797" y1="4208" x2="8261" y2="20770"/>
                        <a14:foregroundMark x1="8261" y1="20770" x2="12754" y2="27126"/>
                        <a14:foregroundMark x1="12754" y1="27126" x2="29855" y2="31513"/>
                        <a14:foregroundMark x1="19710" y1="10385" x2="36739" y2="12265"/>
                        <a14:foregroundMark x1="97754" y1="45389" x2="89928" y2="44226"/>
                        <a14:foregroundMark x1="96377" y1="44136" x2="99130" y2="70457"/>
                        <a14:foregroundMark x1="15870" y1="94270" x2="31812" y2="93107"/>
                        <a14:foregroundMark x1="33841" y1="92927" x2="93333" y2="86750"/>
                        <a14:foregroundMark x1="93333" y1="86750" x2="98478" y2="86750"/>
                        <a14:foregroundMark x1="1884" y1="19964" x2="2319" y2="36347"/>
                        <a14:foregroundMark x1="1957" y1="38048" x2="1957" y2="38675"/>
                        <a14:foregroundMark x1="1812" y1="42256" x2="1884" y2="49418"/>
                        <a14:foregroundMark x1="1884" y1="58997" x2="1957" y2="60161"/>
                        <a14:foregroundMark x1="1884" y1="57744" x2="2029" y2="61594"/>
                        <a14:foregroundMark x1="2174" y1="80662" x2="2174" y2="80662"/>
                        <a14:foregroundMark x1="2029" y1="81289" x2="2029" y2="83885"/>
                        <a14:foregroundMark x1="1957" y1="84960" x2="1957" y2="85497"/>
                        <a14:foregroundMark x1="1812" y1="57833" x2="2029" y2="61504"/>
                        <a14:foregroundMark x1="1812" y1="60609" x2="1812" y2="59534"/>
                        <a14:foregroundMark x1="1812" y1="59534" x2="1739" y2="57833"/>
                        <a14:foregroundMark x1="1667" y1="48791" x2="1957" y2="46464"/>
                        <a14:foregroundMark x1="1884" y1="25783" x2="1594" y2="25962"/>
                        <a14:foregroundMark x1="72899" y1="58460" x2="72899" y2="61325"/>
                        <a14:foregroundMark x1="98333" y1="74485" x2="98188" y2="79499"/>
                        <a14:foregroundMark x1="94710" y1="11549" x2="98043" y2="17278"/>
                        <a14:foregroundMark x1="98043" y1="17278" x2="98043" y2="17547"/>
                        <a14:foregroundMark x1="96087" y1="11996" x2="98116" y2="15846"/>
                        <a14:foregroundMark x1="97754" y1="11638" x2="98261" y2="13339"/>
                        <a14:backgroundMark x1="1014" y1="4387" x2="3406" y2="2507"/>
                        <a14:backgroundMark x1="39638" y1="1880" x2="41522" y2="1970"/>
                        <a14:backgroundMark x1="41522" y1="1970" x2="48116" y2="2417"/>
                        <a14:backgroundMark x1="48116" y1="2417" x2="53913" y2="2149"/>
                        <a14:backgroundMark x1="53913" y1="2149" x2="56884" y2="2149"/>
                        <a14:backgroundMark x1="37681" y1="269" x2="37681" y2="269"/>
                        <a14:backgroundMark x1="38116" y1="2507" x2="27246" y2="2149"/>
                        <a14:backgroundMark x1="22536" y1="2238" x2="7029" y2="627"/>
                        <a14:backgroundMark x1="507" y1="9132" x2="1014" y2="18621"/>
                        <a14:backgroundMark x1="797" y1="38675" x2="797" y2="42077"/>
                        <a14:backgroundMark x1="797" y1="32587" x2="797" y2="38048"/>
                        <a14:backgroundMark x1="797" y1="42077" x2="145" y2="55327"/>
                        <a14:backgroundMark x1="645" y1="60286" x2="145" y2="65622"/>
                        <a14:backgroundMark x1="942" y1="57117" x2="878" y2="57802"/>
                        <a14:backgroundMark x1="1232" y1="67055" x2="797" y2="78962"/>
                        <a14:backgroundMark x1="507" y1="21128" x2="580" y2="22202"/>
                        <a14:backgroundMark x1="1594" y1="7789" x2="1522" y2="9311"/>
                        <a14:backgroundMark x1="1377" y1="18442" x2="1317" y2="19987"/>
                        <a14:backgroundMark x1="99710" y1="72337" x2="99855" y2="79857"/>
                        <a14:backgroundMark x1="99638" y1="81110" x2="99710" y2="84244"/>
                        <a14:backgroundMark x1="99710" y1="22739" x2="99710" y2="25246"/>
                        <a14:backgroundMark x1="99710" y1="26679" x2="99710" y2="39660"/>
                        <a14:backgroundMark x1="99710" y1="22560" x2="99710" y2="20591"/>
                        <a14:backgroundMark x1="99710" y1="19964" x2="99710" y2="18084"/>
                        <a14:backgroundMark x1="99638" y1="13250" x2="99638" y2="18174"/>
                        <a14:backgroundMark x1="99783" y1="11370" x2="99783" y2="13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775" y="3217060"/>
            <a:ext cx="2764450" cy="223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963BCE-2504-457F-898E-D141ACD184BA}"/>
              </a:ext>
            </a:extLst>
          </p:cNvPr>
          <p:cNvSpPr/>
          <p:nvPr/>
        </p:nvSpPr>
        <p:spPr bwMode="auto">
          <a:xfrm>
            <a:off x="0" y="491086"/>
            <a:ext cx="4143375" cy="566189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D6B1A3E-F2A0-4657-88A0-7A3713575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94658"/>
            <a:ext cx="9144000" cy="2492990"/>
          </a:xfrm>
        </p:spPr>
        <p:txBody>
          <a:bodyPr/>
          <a:lstStyle/>
          <a:p>
            <a:r>
              <a:rPr lang="en-US">
                <a:solidFill>
                  <a:srgbClr val="0078D4"/>
                </a:solidFill>
              </a:rPr>
              <a:t>👓</a:t>
            </a:r>
            <a:r>
              <a:rPr lang="en-US"/>
              <a:t> Help us learn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📝</a:t>
            </a:r>
            <a:r>
              <a:rPr lang="en-US"/>
              <a:t> Take our survey </a:t>
            </a:r>
            <a:r>
              <a:rPr lang="en-US">
                <a:hlinkClick r:id="rId4"/>
              </a:rPr>
              <a:t>https://aka.ms/cppcon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🎁</a:t>
            </a:r>
            <a:r>
              <a:rPr lang="en-US"/>
              <a:t> And have a chance to win an Xbox One 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47651C5-72E8-43F1-8C1E-52B2E10F481E}"/>
              </a:ext>
            </a:extLst>
          </p:cNvPr>
          <p:cNvGrpSpPr/>
          <p:nvPr/>
        </p:nvGrpSpPr>
        <p:grpSpPr>
          <a:xfrm>
            <a:off x="585216" y="5683452"/>
            <a:ext cx="11202395" cy="857074"/>
            <a:chOff x="667633" y="4986146"/>
            <a:chExt cx="11202395" cy="85707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E1461C-AFD8-4566-98F7-27ACC65C7EB5}"/>
                </a:ext>
              </a:extLst>
            </p:cNvPr>
            <p:cNvSpPr txBox="1"/>
            <p:nvPr/>
          </p:nvSpPr>
          <p:spPr>
            <a:xfrm>
              <a:off x="1368793" y="4986832"/>
              <a:ext cx="10501235" cy="856388"/>
            </a:xfrm>
            <a:prstGeom prst="rect">
              <a:avLst/>
            </a:prstGeom>
            <a:solidFill>
              <a:srgbClr val="FFAE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Fri 9/20 16:15 – 18:00 </a:t>
              </a:r>
              <a:endPara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De-fragmenting C++: Making Exceptions and RTTI More Affordable and Usable (“Simplifying C++” #6 of N)</a:t>
              </a: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Herb Sutter @ Aurora A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765BF4-29BB-48A4-AF0C-7638CAE98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9EEDE8A-E798-4601-B90D-F5506C964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02" b="89744" l="8013" r="90705">
                        <a14:foregroundMark x1="9615" y1="60684" x2="8013" y2="67094"/>
                        <a14:foregroundMark x1="84615" y1="77778" x2="85577" y2="76923"/>
                        <a14:foregroundMark x1="90385" y1="67949" x2="90705" y2="73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216" y="3381045"/>
            <a:ext cx="2764450" cy="20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5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&quot;Not Allowed&quot; Symbol 21">
            <a:extLst>
              <a:ext uri="{FF2B5EF4-FFF2-40B4-BE49-F238E27FC236}">
                <a16:creationId xmlns:a16="http://schemas.microsoft.com/office/drawing/2014/main" id="{E0415BC7-6F6D-4000-BB18-DCD2C67EA184}"/>
              </a:ext>
            </a:extLst>
          </p:cNvPr>
          <p:cNvSpPr/>
          <p:nvPr/>
        </p:nvSpPr>
        <p:spPr>
          <a:xfrm>
            <a:off x="2452068" y="796099"/>
            <a:ext cx="5482298" cy="5320147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790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819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959503D-DBED-4DED-8D42-2E362282A8E5}"/>
              </a:ext>
            </a:extLst>
          </p:cNvPr>
          <p:cNvSpPr/>
          <p:nvPr/>
        </p:nvSpPr>
        <p:spPr>
          <a:xfrm>
            <a:off x="3632721" y="1287540"/>
            <a:ext cx="8262679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92AF7-0E54-43FD-8858-DCC4A4F6B442}"/>
              </a:ext>
            </a:extLst>
          </p:cNvPr>
          <p:cNvSpPr/>
          <p:nvPr/>
        </p:nvSpPr>
        <p:spPr>
          <a:xfrm>
            <a:off x="496154" y="1283440"/>
            <a:ext cx="2890812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std::vector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016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03A3F9-F094-4FE0-B335-D63B6D23746C}"/>
              </a:ext>
            </a:extLst>
          </p:cNvPr>
          <p:cNvSpPr/>
          <p:nvPr/>
        </p:nvSpPr>
        <p:spPr>
          <a:xfrm>
            <a:off x="1451559" y="1809601"/>
            <a:ext cx="3239354" cy="23700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container::</a:t>
            </a:r>
            <a:r>
              <a:rPr lang="en-US" dirty="0" err="1"/>
              <a:t>node_type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78F29-D93C-446E-BF4E-7622FF394A5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A7F47B-68FB-4E3D-8B04-1D61951E8E29}"/>
              </a:ext>
            </a:extLst>
          </p:cNvPr>
          <p:cNvSpPr/>
          <p:nvPr/>
        </p:nvSpPr>
        <p:spPr>
          <a:xfrm>
            <a:off x="1906708" y="2534077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pointer to node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4A1D70-AAAA-48F2-A4D9-920CCCE3F9F1}"/>
              </a:ext>
            </a:extLst>
          </p:cNvPr>
          <p:cNvSpPr/>
          <p:nvPr/>
        </p:nvSpPr>
        <p:spPr>
          <a:xfrm>
            <a:off x="1906707" y="3132743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D304E3-324B-4940-9792-6723707F46A9}"/>
              </a:ext>
            </a:extLst>
          </p:cNvPr>
          <p:cNvSpPr/>
          <p:nvPr/>
        </p:nvSpPr>
        <p:spPr>
          <a:xfrm>
            <a:off x="6712434" y="2415164"/>
            <a:ext cx="2554579" cy="1094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B5AAA7-E59D-473B-B453-06A0BFFD0BB2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4235763" y="2833410"/>
            <a:ext cx="2476671" cy="1291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7310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const_cast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&lt;T&amp;&gt;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6054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funcInfo.UnwindMap.extract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movedEntry.key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funcInfo.UnwindMap.insert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(move(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62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F963C-96DD-41C4-903D-810458DDA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5C8AB2-04EC-4FA5-BEAB-BDF684E665C1}"/>
              </a:ext>
            </a:extLst>
          </p:cNvPr>
          <p:cNvSpPr/>
          <p:nvPr/>
        </p:nvSpPr>
        <p:spPr>
          <a:xfrm>
            <a:off x="838199" y="1545400"/>
            <a:ext cx="1106766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set1 = {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set2 = {-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set1.merge(set2);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set1 == {-1729, -1000, -67, -1, 1, 2, 4, 7, 1000,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         1234, 1729}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set2 == {2, 3, 1234}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2265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81F6-477E-41E8-8483-27B1051D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E39C6-7B23-4F0D-9D6A-35D3AEC1223A}"/>
              </a:ext>
            </a:extLst>
          </p:cNvPr>
          <p:cNvSpPr/>
          <p:nvPr/>
        </p:nvSpPr>
        <p:spPr>
          <a:xfrm>
            <a:off x="267788" y="1374509"/>
            <a:ext cx="118022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implicitly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compile X(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(std::string(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example(std::set&lt;std::string, std::less&lt;&gt;&gt;&amp;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4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1672C-232F-4C79-9459-3B7ADAE55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C850-E5A9-4A77-A5E7-42571957A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C++14 transparent ordered associative containers extended to unordered containers</a:t>
            </a:r>
          </a:p>
          <a:p>
            <a:pPr marL="457200" lvl="1" indent="0">
              <a:buNone/>
            </a:pPr>
            <a:r>
              <a:rPr lang="en-US" dirty="0"/>
              <a:t>Then: std::map&lt;std::string, int, std::less&lt;&gt;&gt;</a:t>
            </a:r>
          </a:p>
          <a:p>
            <a:pPr marL="457200" lvl="1" indent="0">
              <a:buNone/>
            </a:pPr>
            <a:r>
              <a:rPr lang="en-US" dirty="0"/>
              <a:t>Now: std::</a:t>
            </a:r>
            <a:r>
              <a:rPr lang="en-US" dirty="0" err="1"/>
              <a:t>unordered_map</a:t>
            </a:r>
            <a:r>
              <a:rPr lang="en-US" dirty="0"/>
              <a:t>&lt;std::string, int, </a:t>
            </a:r>
            <a:r>
              <a:rPr lang="en-US" dirty="0" err="1"/>
              <a:t>ASpecialHash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5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A8AD71E-1189-4C37-9592-703849DE3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47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86F0-C214-4845-8EED-0507528B8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AE53F-68D0-4605-8410-43CBD62E1486}"/>
              </a:ext>
            </a:extLst>
          </p:cNvPr>
          <p:cNvSpPr/>
          <p:nvPr/>
        </p:nvSpPr>
        <p:spPr>
          <a:xfrm>
            <a:off x="435427" y="1279216"/>
            <a:ext cx="114887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hasher {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has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is_transparent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transparent_key_equal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&lt;&gt;;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size_t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std::hash&lt;std::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&gt;{}(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unordered_set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&lt;std::string, hasher&gt;&amp;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910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76E5-8C9D-4B3E-90C9-0AF7A129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(Insert other MS cppcon talks on this slide)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307E7-6804-47D2-9506-B73AD992C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366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0D34D8-4F1C-4E29-80EE-6C307213C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321134" y="457200"/>
            <a:ext cx="8759103" cy="68430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A9143E3-1096-4488-897A-0897D50D9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talks from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F9403-3CAF-4640-AA19-7990AA09D3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637441"/>
          </a:xfrm>
        </p:spPr>
        <p:txBody>
          <a:bodyPr numCol="2" spcCol="457200"/>
          <a:lstStyle/>
          <a:p>
            <a:r>
              <a:rPr lang="en-US" sz="1400" b="1" dirty="0">
                <a:latin typeface="+mn-lt"/>
              </a:rPr>
              <a:t>Monday, September 16th</a:t>
            </a:r>
          </a:p>
          <a:p>
            <a:r>
              <a:rPr lang="en-US" sz="1400" strike="sngStrike" dirty="0">
                <a:latin typeface="+mn-lt"/>
              </a:rPr>
              <a:t>14:00 – 15:00: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Hello World From Scratch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Peter </a:t>
            </a:r>
            <a:r>
              <a:rPr lang="en-US" sz="1400" strike="sngStrike" dirty="0" err="1">
                <a:latin typeface="+mn-lt"/>
              </a:rPr>
              <a:t>Bindels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>
                <a:latin typeface="+mn-lt"/>
              </a:rPr>
              <a:t>15:15 – 16:15: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Programming with C++ Modules: Guide for the Working Programmer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Gabriel Dos Reis</a:t>
            </a:r>
          </a:p>
          <a:p>
            <a:r>
              <a:rPr lang="en-US" sz="1400" strike="sngStrike" dirty="0">
                <a:latin typeface="+mn-lt"/>
              </a:rPr>
              <a:t>16:45 – 17:45: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Latest &amp; Greatest in Visual Studio 2019 for C++ Developers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Marian Luparu</a:t>
            </a: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Tuesday, September 17th</a:t>
            </a:r>
          </a:p>
          <a:p>
            <a:r>
              <a:rPr lang="en-US" sz="1400" strike="sngStrike" dirty="0">
                <a:latin typeface="+mn-lt"/>
              </a:rPr>
              <a:t>15:15 – 15:45: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What’s New in Visual Studio Code for C++ Development – Remote Development, IntelliSense, Build/Debug, vcpkg, and More!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Tara Raj</a:t>
            </a:r>
          </a:p>
          <a:p>
            <a:r>
              <a:rPr lang="en-US" sz="1400" strike="sngStrike" dirty="0">
                <a:latin typeface="+mn-lt"/>
              </a:rPr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(Ab)using Compiler Tools Summit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</a:t>
            </a:r>
            <a:r>
              <a:rPr lang="en-US" sz="1400" strike="sngStrike" dirty="0" err="1">
                <a:latin typeface="+mn-lt"/>
              </a:rPr>
              <a:t>Réka</a:t>
            </a:r>
            <a:r>
              <a:rPr lang="en-US" sz="1400" strike="sngStrike" dirty="0">
                <a:latin typeface="+mn-lt"/>
              </a:rPr>
              <a:t> </a:t>
            </a:r>
            <a:r>
              <a:rPr lang="en-US" sz="1400" strike="sngStrike" dirty="0" err="1">
                <a:latin typeface="+mn-lt"/>
              </a:rPr>
              <a:t>Kovács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/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Standard Library “Little Things”</a:t>
            </a:r>
            <a:r>
              <a:rPr lang="en-US" sz="1400" strike="sngStrike" dirty="0">
                <a:latin typeface="+mn-lt"/>
              </a:rPr>
              <a:t> by Billy O’Neal</a:t>
            </a:r>
          </a:p>
          <a:p>
            <a:r>
              <a:rPr lang="en-US" sz="1400" dirty="0"/>
              <a:t>15:50 – 16:10: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Upgrade from “permissive C++” to “modern C++” with Visual Studio 2019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Nick Uhlenhuth</a:t>
            </a: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Wednesday, September 18th</a:t>
            </a:r>
          </a:p>
          <a:p>
            <a:r>
              <a:rPr lang="en-US" sz="1400" dirty="0">
                <a:latin typeface="+mn-lt"/>
              </a:rPr>
              <a:t>09:00 – 09:30: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to Herd 1,000 Libraries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Robert Schumacher</a:t>
            </a:r>
          </a:p>
          <a:p>
            <a:r>
              <a:rPr lang="en-US" sz="1400" dirty="0">
                <a:latin typeface="+mn-lt"/>
              </a:rPr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Sanitizers and Fuzzing for the Windows Platform Using New Compilers, Visual Studio, and Azure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Jim Radigan</a:t>
            </a:r>
          </a:p>
          <a:p>
            <a:r>
              <a:rPr lang="en-US" sz="1400" dirty="0"/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Lifetime analysis for everyone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</a:t>
            </a:r>
            <a:r>
              <a:rPr lang="en-US" sz="1400" dirty="0" err="1">
                <a:latin typeface="+mn-lt"/>
              </a:rPr>
              <a:t>Gábor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Horváth</a:t>
            </a:r>
            <a:r>
              <a:rPr lang="en-US" sz="1400" dirty="0">
                <a:latin typeface="+mn-lt"/>
              </a:rPr>
              <a:t> and Matthias </a:t>
            </a:r>
            <a:r>
              <a:rPr lang="en-US" sz="1400" dirty="0" err="1">
                <a:latin typeface="+mn-lt"/>
              </a:rPr>
              <a:t>Gehre</a:t>
            </a:r>
            <a:endParaRPr lang="en-US" sz="1400" dirty="0">
              <a:latin typeface="+mn-lt"/>
            </a:endParaRP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Killing Uninitialized Memory: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Joe </a:t>
            </a:r>
            <a:r>
              <a:rPr lang="en-US" sz="1400" dirty="0" err="1">
                <a:latin typeface="+mn-lt"/>
              </a:rPr>
              <a:t>Bialek</a:t>
            </a:r>
            <a:r>
              <a:rPr lang="en-US" sz="1400" dirty="0">
                <a:latin typeface="+mn-lt"/>
              </a:rPr>
              <a:t> and Shayne Hiet-Block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Thursday, September 19th</a:t>
            </a:r>
          </a:p>
          <a:p>
            <a:r>
              <a:rPr lang="en-US" sz="1400" dirty="0">
                <a:latin typeface="+mn-lt"/>
              </a:rPr>
              <a:t>15:15 – 15:45: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Don’t Package Your Libraries, Write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Packagable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Libraries! (Part 2)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Robert Schumacher</a:t>
            </a: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Floating-Point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charconv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Making Your Code 10x Faster With C++17’s Final Boss</a:t>
            </a:r>
            <a:r>
              <a:rPr lang="en-US" sz="1400" dirty="0">
                <a:latin typeface="+mn-lt"/>
              </a:rPr>
              <a:t> by Stephan T. Lavavej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Friday, September 20th</a:t>
            </a:r>
          </a:p>
          <a:p>
            <a:r>
              <a:rPr lang="en-US" sz="1400" dirty="0">
                <a:latin typeface="+mn-lt"/>
              </a:rPr>
              <a:t>16:15 – 18:00: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De-fragmenting C++: Making Exceptions and RTTI More Affordable and Usable (“Simplifying C++” #6 of N)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Herb Sutter</a:t>
            </a:r>
          </a:p>
          <a:p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29382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2D33F-2C56-4557-89BE-C8AD6497C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5E24-0A3F-40F4-B77A-BD86A2DDE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Talk materials at </a:t>
            </a:r>
            <a:r>
              <a:rPr lang="en-US" dirty="0">
                <a:hlinkClick r:id="rId2"/>
              </a:rPr>
              <a:t>https://github.com/BillyONeal/14_cpp_features_in_40_minutes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579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011B-7186-4BAB-AB33-8D5E4B87C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2B7C-B1C4-494A-A82A-3C7D78476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542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7D1F7-7F12-4E79-8B5A-03ED613A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3422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DEE7-7174-4711-8342-F7980B0E0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Tagged / discriminated union which keeps track of which union member is active.</a:t>
            </a:r>
          </a:p>
          <a:p>
            <a:r>
              <a:rPr lang="en-US"/>
              <a:t>Multiples of the same type are allowed: variant&lt;int, int, int&gt;.</a:t>
            </a:r>
          </a:p>
          <a:p>
            <a:r>
              <a:rPr lang="en-US"/>
              <a:t>Supports visitation scenarios, useful in cases like collision modeling.</a:t>
            </a:r>
          </a:p>
        </p:txBody>
      </p:sp>
    </p:spTree>
    <p:extLst>
      <p:ext uri="{BB962C8B-B14F-4D97-AF65-F5344CB8AC3E}">
        <p14:creationId xmlns:p14="http://schemas.microsoft.com/office/powerpoint/2010/main" val="4088466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A1754A-851F-4729-8856-3CBFEA8C7653}"/>
              </a:ext>
            </a:extLst>
          </p:cNvPr>
          <p:cNvSpPr/>
          <p:nvPr/>
        </p:nvSpPr>
        <p:spPr>
          <a:xfrm>
            <a:off x="652450" y="1305341"/>
            <a:ext cx="108003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const char*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</a:p>
          <a:p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expected the user to say "42", but said "{42}":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v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"{42}"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v.index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gets the active variant member index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throws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returns reference to the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JsonObject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also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destructor of the active variant member called automatically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8DE1A-0AA3-4301-A9FB-2B23EFD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4916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620012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84-41F6-48D1-A342-AD2DF13C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00D08-5121-40AF-A3BE-FCF68D3F0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Conversions are handled for 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D1A512-D4C5-49CA-9857-8C0C54000409}"/>
              </a:ext>
            </a:extLst>
          </p:cNvPr>
          <p:cNvSpPr/>
          <p:nvPr/>
        </p:nvSpPr>
        <p:spPr>
          <a:xfrm>
            <a:off x="876580" y="3134867"/>
            <a:ext cx="881058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std::variant&lt;std::string,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g()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4995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30421-84B6-4EEF-8395-80F3EABF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19438-18FB-443D-84A3-F64E1E9526DB}"/>
              </a:ext>
            </a:extLst>
          </p:cNvPr>
          <p:cNvSpPr/>
          <p:nvPr/>
        </p:nvSpPr>
        <p:spPr>
          <a:xfrm>
            <a:off x="1018373" y="1333486"/>
            <a:ext cx="807435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&lt;string&gt;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 {};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std::string message;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std::variant&lt;Success, Failure&gt;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for large values of 2?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"Math is broken"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Success{};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425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0955FC-ABF9-4AF5-BAD6-54B144E6E2D8}"/>
              </a:ext>
            </a:extLst>
          </p:cNvPr>
          <p:cNvSpPr txBox="1"/>
          <p:nvPr/>
        </p:nvSpPr>
        <p:spPr>
          <a:xfrm>
            <a:off x="658738" y="1687731"/>
            <a:ext cx="10874523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switch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result.index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active member is Success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"Failure:"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puts(std::get&lt;Failure&gt;(result).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message.c_str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variant took care of destroying the string inside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    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A44958-B44E-4743-A138-934AC2D60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9338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981726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B043-4EEE-4D8F-BF4F-A1B6EB5D9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68" y="365125"/>
            <a:ext cx="9440332" cy="1325563"/>
          </a:xfrm>
        </p:spPr>
        <p:txBody>
          <a:bodyPr>
            <a:normAutofit/>
          </a:bodyPr>
          <a:lstStyle/>
          <a:p>
            <a:r>
              <a:rPr lang="en-US" dirty="0"/>
              <a:t>This talk in a nutshell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8C5041-611C-44CE-AC95-4603E226E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570706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D3C2C-3537-4851-864A-38B8D7A6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 to the compiler feature support page on </a:t>
            </a:r>
            <a:r>
              <a:rPr lang="en-US" dirty="0" err="1"/>
              <a:t>cppreference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https://en.cppreference.com/w/cpp/compiler_support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and look at *all* the things voted in, not just headline ones about which people usually write talks.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100" dirty="0"/>
              <a:t>Walnut.png from: </a:t>
            </a:r>
            <a:r>
              <a:rPr lang="en-US" sz="1100" dirty="0">
                <a:hlinkClick r:id="rId4"/>
              </a:rPr>
              <a:t>https://en.wikipedia.org/wiki/Template:Nutshell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658198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B63E-473C-47DD-86C1-CC6F75C6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 for each type: std::visit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86C4A-3B91-44ED-BD70-94EF0D9C47A4}"/>
              </a:ext>
            </a:extLst>
          </p:cNvPr>
          <p:cNvSpPr/>
          <p:nvPr/>
        </p:nvSpPr>
        <p:spPr>
          <a:xfrm>
            <a:off x="561898" y="1227488"/>
            <a:ext cx="114110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Success&amp;)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"Failure"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f.message.c_str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std::visit(Visitor{},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30336878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5307-F8AE-477B-BD06-47CB5D8F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std::visit passing through return types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92BF2C-E82F-49F2-A5FA-451DF5832E38}"/>
              </a:ext>
            </a:extLst>
          </p:cNvPr>
          <p:cNvSpPr/>
          <p:nvPr/>
        </p:nvSpPr>
        <p:spPr>
          <a:xfrm>
            <a:off x="907278" y="1416149"/>
            <a:ext cx="89545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Windows.h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Success&amp; s)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S_OK;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E_FAIL;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"C"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HRESULT __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stdcall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some_c_api_wrapper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std::visit(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{},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7526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6D72E-F781-4A00-8440-15B1A83C3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Multiple variants: collision modeling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FEAEE7-D4DC-4875-A6AA-8581194C8265}"/>
              </a:ext>
            </a:extLst>
          </p:cNvPr>
          <p:cNvSpPr/>
          <p:nvPr/>
        </p:nvSpPr>
        <p:spPr>
          <a:xfrm>
            <a:off x="950006" y="1547131"/>
            <a:ext cx="1083037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Button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Widget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std::variant&lt;Button, Widget,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click,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target);</a:t>
            </a:r>
            <a:endParaRPr lang="en-US" sz="20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1003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7EEF16-D335-48C5-BE8E-9994A97B5706}"/>
              </a:ext>
            </a:extLst>
          </p:cNvPr>
          <p:cNvSpPr/>
          <p:nvPr/>
        </p:nvSpPr>
        <p:spPr>
          <a:xfrm>
            <a:off x="215069" y="781542"/>
            <a:ext cx="57669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click,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target)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7484E5-BD2C-4B05-9E4E-CB464DAF8516}"/>
              </a:ext>
            </a:extLst>
          </p:cNvPr>
          <p:cNvSpPr/>
          <p:nvPr/>
        </p:nvSpPr>
        <p:spPr>
          <a:xfrm>
            <a:off x="6034755" y="698591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std::visit(Visitor{}, click, target);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384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FD1E-148E-44A8-98C5-9568B72A2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talk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E9D6A-B65C-4D1C-A8D0-CCF42952A3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Feature test macros (C++20)</a:t>
            </a:r>
          </a:p>
          <a:p>
            <a:pPr lvl="1"/>
            <a:r>
              <a:rPr lang="en-US" dirty="0" err="1"/>
              <a:t>starts_with</a:t>
            </a:r>
            <a:r>
              <a:rPr lang="en-US" dirty="0"/>
              <a:t> +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  <a:p>
            <a:pPr lvl="1"/>
            <a:r>
              <a:rPr lang="en-US" dirty="0"/>
              <a:t>std::clamp (C++17)</a:t>
            </a:r>
          </a:p>
          <a:p>
            <a:pPr lvl="1"/>
            <a:r>
              <a:rPr lang="en-US" dirty="0"/>
              <a:t>std::exchange (C++14)</a:t>
            </a:r>
          </a:p>
          <a:p>
            <a:pPr lvl="1"/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 (C++17)</a:t>
            </a:r>
          </a:p>
          <a:p>
            <a:pPr lvl="1"/>
            <a:r>
              <a:rPr lang="en-US" dirty="0"/>
              <a:t>Parallel Algorithms (C++17)</a:t>
            </a:r>
          </a:p>
          <a:p>
            <a:pPr lvl="1"/>
            <a:r>
              <a:rPr lang="en-US" dirty="0"/>
              <a:t>Associative contains (C++20)</a:t>
            </a:r>
          </a:p>
          <a:p>
            <a:pPr lvl="1"/>
            <a:r>
              <a:rPr lang="en-US" dirty="0"/>
              <a:t>Splicing Maps and Sets (C++17)</a:t>
            </a:r>
          </a:p>
          <a:p>
            <a:pPr lvl="1"/>
            <a:r>
              <a:rPr lang="en-US" dirty="0"/>
              <a:t>Unordered transparency (C++20)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018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7F971-4D47-4F3E-AC9E-9D315AE9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ED0E-DF75-456B-AA2C-E23DF3814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if the compiler or standard library implements a given feature for the current build mode</a:t>
            </a:r>
          </a:p>
          <a:p>
            <a:r>
              <a:rPr lang="en-US" dirty="0"/>
              <a:t>Core features: </a:t>
            </a:r>
            <a:r>
              <a:rPr lang="en-US" dirty="0">
                <a:hlinkClick r:id="rId2"/>
              </a:rPr>
              <a:t>http://eel.is/c++draft/cpp.predefined</a:t>
            </a:r>
            <a:endParaRPr lang="en-US" dirty="0"/>
          </a:p>
          <a:p>
            <a:r>
              <a:rPr lang="en-US" dirty="0"/>
              <a:t>Library features: </a:t>
            </a:r>
            <a:r>
              <a:rPr lang="en-US" dirty="0">
                <a:hlinkClick r:id="rId3"/>
              </a:rPr>
              <a:t>http://eel.is/c++draft/support.limits.general</a:t>
            </a:r>
            <a:endParaRPr lang="en-US" dirty="0"/>
          </a:p>
          <a:p>
            <a:r>
              <a:rPr lang="en-US" dirty="0"/>
              <a:t>Examples of proper use from </a:t>
            </a:r>
            <a:r>
              <a:rPr lang="en-US" dirty="0">
                <a:hlinkClick r:id="rId4"/>
              </a:rPr>
              <a:t>http://eel.is/c++draft/cpp.cond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420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0A70B-EBD5-47AF-BD93-A438D44E3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pic>
        <p:nvPicPr>
          <p:cNvPr id="4" name="Picture 3" descr="How to use Library feature test macros">
            <a:extLst>
              <a:ext uri="{FF2B5EF4-FFF2-40B4-BE49-F238E27FC236}">
                <a16:creationId xmlns:a16="http://schemas.microsoft.com/office/drawing/2014/main" id="{1115FBEF-565B-49AD-B74F-C777914D8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58" y="1316309"/>
            <a:ext cx="10366192" cy="497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98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B1F1E-733A-4851-8D79-01BE9BF7B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starts_with</a:t>
            </a:r>
            <a:r>
              <a:rPr lang="en-US" dirty="0"/>
              <a:t> and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3A34B-16DB-4F24-BC69-91FC6474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Exactly what it says: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F5C312-2885-4F03-8BF0-2E2112862E58}"/>
              </a:ext>
            </a:extLst>
          </p:cNvPr>
          <p:cNvSpPr/>
          <p:nvPr/>
        </p:nvSpPr>
        <p:spPr>
          <a:xfrm>
            <a:off x="915425" y="2351832"/>
            <a:ext cx="1043837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string_view_literals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 =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1104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  -  Read-Only" id="{41492971-D0A0-478E-A702-03C08109479B}" vid="{19A2819E-2B8E-49E8-8E52-15186966969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2489</Words>
  <Application>Microsoft Office PowerPoint</Application>
  <PresentationFormat>Widescreen</PresentationFormat>
  <Paragraphs>603</Paragraphs>
  <Slides>53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Segoe UI</vt:lpstr>
      <vt:lpstr>Segoe UI Semibold</vt:lpstr>
      <vt:lpstr>Segoe UI Semilight</vt:lpstr>
      <vt:lpstr>Wingdings</vt:lpstr>
      <vt:lpstr>Office Theme</vt:lpstr>
      <vt:lpstr>SOFT BLACK TEMPLATE</vt:lpstr>
      <vt:lpstr>C++ Standard Library ‘Little Things’</vt:lpstr>
      <vt:lpstr>Come say hi 🗣  Visit our Microsoft booth</vt:lpstr>
      <vt:lpstr>👓 Help us learn  📝 Take our survey https://aka.ms/cppcon  🎁 And have a chance to win an Xbox One S</vt:lpstr>
      <vt:lpstr>PowerPoint Presentation</vt:lpstr>
      <vt:lpstr>This talk in a nutshell</vt:lpstr>
      <vt:lpstr>In this talk</vt:lpstr>
      <vt:lpstr>Feature Test Macros (C++20)</vt:lpstr>
      <vt:lpstr>Feature Test Macros (C++20)</vt:lpstr>
      <vt:lpstr>starts_with and ends_with (C++20)</vt:lpstr>
      <vt:lpstr>std::clamp (C++17)</vt:lpstr>
      <vt:lpstr>std::exchange (C++14)</vt:lpstr>
      <vt:lpstr>std::exchange (C++14)</vt:lpstr>
      <vt:lpstr>std::exchange (C++14)</vt:lpstr>
      <vt:lpstr>Variadic lock_guard: scoped_lock (C++17)</vt:lpstr>
      <vt:lpstr>scoped_lock (C++17)</vt:lpstr>
      <vt:lpstr>scoped_lock (C++17)</vt:lpstr>
      <vt:lpstr>Parallel Algorithms (C++17)</vt:lpstr>
      <vt:lpstr>Parallel Algorithms (C++17)</vt:lpstr>
      <vt:lpstr>Parallel Algorithms (C++17)</vt:lpstr>
      <vt:lpstr>Parallel Algorithms (C++17)</vt:lpstr>
      <vt:lpstr>Parallel Algorithms (C++17)</vt:lpstr>
      <vt:lpstr>Parallel  Algorithms (C++17)</vt:lpstr>
      <vt:lpstr>Contains (C++20)</vt:lpstr>
      <vt:lpstr>Contains (C++20)</vt:lpstr>
      <vt:lpstr>Splicing Maps and Sets (C++17)</vt:lpstr>
      <vt:lpstr>Splicing Maps and Sets (C++17)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Splicing Maps and Sets (C++17)</vt:lpstr>
      <vt:lpstr>Splicing Maps and Sets (C++17)</vt:lpstr>
      <vt:lpstr>Splicing Maps and Sets (C++17)</vt:lpstr>
      <vt:lpstr>Unordered Transparency (C++20)</vt:lpstr>
      <vt:lpstr>Unordered Transparency (C++20)</vt:lpstr>
      <vt:lpstr>Unordered Transparency (C++20)</vt:lpstr>
      <vt:lpstr>(Insert other MS cppcon talks on this slide)</vt:lpstr>
      <vt:lpstr>Other talks from Microsoft</vt:lpstr>
      <vt:lpstr>Thanks all!</vt:lpstr>
      <vt:lpstr>Backup Slides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Behavior for each type: std::visit</vt:lpstr>
      <vt:lpstr>std::visit passing through return types</vt:lpstr>
      <vt:lpstr>Multiple variants: collision modeling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2019-09-17T16:30:22Z</dcterms:created>
  <dcterms:modified xsi:type="dcterms:W3CDTF">2019-09-17T16:30:33Z</dcterms:modified>
</cp:coreProperties>
</file>